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文本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标题文本</a:t>
            </a:r>
          </a:p>
        </p:txBody>
      </p:sp>
      <p:sp>
        <p:nvSpPr>
          <p:cNvPr id="12" name="正文级别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文本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21" name="正文级别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2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文本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标题文本</a:t>
            </a:r>
          </a:p>
        </p:txBody>
      </p:sp>
      <p:sp>
        <p:nvSpPr>
          <p:cNvPr id="30" name="正文级别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1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标题文本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39" name="正文级别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0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标题文本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48" name="正文级别 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9" name="文字版面配置區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标题文本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58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标题文本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标题文本</a:t>
            </a:r>
          </a:p>
        </p:txBody>
      </p:sp>
      <p:sp>
        <p:nvSpPr>
          <p:cNvPr id="73" name="正文级别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4" name="文字版面配置區 3"/>
          <p:cNvSpPr/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标题文本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标题文本</a:t>
            </a:r>
          </a:p>
        </p:txBody>
      </p:sp>
      <p:sp>
        <p:nvSpPr>
          <p:cNvPr id="83" name="圖片版面配置區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正文级别 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8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文本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标题文本</a:t>
            </a:r>
          </a:p>
        </p:txBody>
      </p:sp>
      <p:sp>
        <p:nvSpPr>
          <p:cNvPr id="3" name="正文级别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幻灯片编号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5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圖片 3" descr="圖片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9120" y="-4018268"/>
            <a:ext cx="10740926" cy="114373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圖片 2" descr="圖片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3064810"/>
            <a:ext cx="12192000" cy="4005462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矩形 1"/>
          <p:cNvSpPr txBox="1"/>
          <p:nvPr/>
        </p:nvSpPr>
        <p:spPr>
          <a:xfrm>
            <a:off x="3031316" y="2464646"/>
            <a:ext cx="6504941" cy="136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72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性騷擾防治宣導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圖片 5" descr="圖片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62000" y="-2383972"/>
            <a:ext cx="6858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矩形 1"/>
          <p:cNvSpPr txBox="1"/>
          <p:nvPr/>
        </p:nvSpPr>
        <p:spPr>
          <a:xfrm>
            <a:off x="1431115" y="1152100"/>
            <a:ext cx="3761741" cy="942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8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性騷擾的定義</a:t>
            </a:r>
          </a:p>
        </p:txBody>
      </p:sp>
      <p:sp>
        <p:nvSpPr>
          <p:cNvPr id="100" name="矩形 2"/>
          <p:cNvSpPr txBox="1"/>
          <p:nvPr/>
        </p:nvSpPr>
        <p:spPr>
          <a:xfrm>
            <a:off x="2568778" y="3362371"/>
            <a:ext cx="6487940" cy="3467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以明示或暗示之方式，</a:t>
            </a:r>
            <a:r>
              <a:rPr>
                <a:solidFill>
                  <a:srgbClr val="C00000"/>
                </a:solidFill>
              </a:rPr>
              <a:t>從事不受歡迎</a:t>
            </a:r>
            <a:r>
              <a:t>且有</a:t>
            </a:r>
            <a:r>
              <a:rPr>
                <a:solidFill>
                  <a:srgbClr val="C00000"/>
                </a:solidFill>
              </a:rPr>
              <a:t>性意味</a:t>
            </a:r>
            <a:r>
              <a:t>或</a:t>
            </a:r>
            <a:r>
              <a:rPr>
                <a:solidFill>
                  <a:srgbClr val="C00000"/>
                </a:solidFill>
              </a:rPr>
              <a:t>性別歧視之言詞或行為</a:t>
            </a:r>
            <a:r>
              <a:t>，致影響他人之人格尊嚴、學習、或工作之機會或表現者。</a:t>
            </a:r>
          </a:p>
          <a:p>
            <a:pPr>
              <a:lnSpc>
                <a:spcPct val="120000"/>
              </a:lnSpc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</a:p>
          <a:p>
            <a:pPr>
              <a:lnSpc>
                <a:spcPct val="120000"/>
              </a:lnSpc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以性或性別有關之行為，作為自己或他人獲得、喪失或減損其學習或工作有關權益之條件者。</a:t>
            </a:r>
          </a:p>
        </p:txBody>
      </p:sp>
      <p:pic>
        <p:nvPicPr>
          <p:cNvPr id="101" name="圖片 7" descr="圖片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40105" y="651915"/>
            <a:ext cx="3112115" cy="3621264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矩形 6"/>
          <p:cNvSpPr txBox="1"/>
          <p:nvPr/>
        </p:nvSpPr>
        <p:spPr>
          <a:xfrm>
            <a:off x="8375288" y="2139381"/>
            <a:ext cx="330454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600">
                <a:solidFill>
                  <a:srgbClr val="C00000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性別平等教育法</a:t>
            </a:r>
          </a:p>
        </p:txBody>
      </p:sp>
      <p:pic>
        <p:nvPicPr>
          <p:cNvPr id="103" name="圖片 8" descr="圖片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96235" y="3580457"/>
            <a:ext cx="966976" cy="886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圖片 9" descr="圖片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96235" y="5156987"/>
            <a:ext cx="966976" cy="8866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圖片 2" descr="圖片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62000" y="-2383972"/>
            <a:ext cx="6858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矩形 15"/>
          <p:cNvSpPr/>
          <p:nvPr/>
        </p:nvSpPr>
        <p:spPr>
          <a:xfrm>
            <a:off x="8261874" y="1173617"/>
            <a:ext cx="1355465" cy="74124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8" name="矩形 3"/>
          <p:cNvSpPr txBox="1"/>
          <p:nvPr/>
        </p:nvSpPr>
        <p:spPr>
          <a:xfrm>
            <a:off x="1431115" y="1152100"/>
            <a:ext cx="8198308" cy="942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48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不受歡迎且違反對方意願 </a:t>
            </a:r>
            <a:r>
              <a:rPr>
                <a:solidFill>
                  <a:srgbClr val="FFFFFF"/>
                </a:solidFill>
              </a:rPr>
              <a:t>言詞</a:t>
            </a:r>
          </a:p>
        </p:txBody>
      </p:sp>
      <p:sp>
        <p:nvSpPr>
          <p:cNvPr id="109" name="矩形 1"/>
          <p:cNvSpPr txBox="1"/>
          <p:nvPr/>
        </p:nvSpPr>
        <p:spPr>
          <a:xfrm>
            <a:off x="2383717" y="2522788"/>
            <a:ext cx="8747761" cy="428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開黃腔</a:t>
            </a:r>
          </a:p>
          <a:p>
            <a:pPr>
              <a:lnSpc>
                <a:spcPct val="150000"/>
              </a:lnSpc>
              <a:defRPr sz="2400">
                <a:solidFill>
                  <a:srgbClr val="1F4E7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評論身材、長相並給予不當稱呼，如「波霸」、「洗衣板」</a:t>
            </a:r>
          </a:p>
          <a:p>
            <a:pPr>
              <a:lnSpc>
                <a:spcPct val="150000"/>
              </a:lnSpc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嘲笑性別特質，如「娘娘腔」、「男人婆」等稱謂</a:t>
            </a:r>
          </a:p>
          <a:p>
            <a:pPr>
              <a:lnSpc>
                <a:spcPct val="150000"/>
              </a:lnSpc>
              <a:defRPr sz="2400">
                <a:solidFill>
                  <a:srgbClr val="1F4E7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探詢他人之隱私、性傾向、性生活等</a:t>
            </a:r>
          </a:p>
          <a:p>
            <a:pPr>
              <a:lnSpc>
                <a:spcPct val="150000"/>
              </a:lnSpc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談論自己的性隱私、性生活等</a:t>
            </a:r>
          </a:p>
          <a:p>
            <a:pPr>
              <a:lnSpc>
                <a:spcPct val="150000"/>
              </a:lnSpc>
              <a:defRPr sz="2400">
                <a:solidFill>
                  <a:srgbClr val="1F4E7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發表歧視同性戀之言語</a:t>
            </a:r>
          </a:p>
          <a:p>
            <a:pPr>
              <a:lnSpc>
                <a:spcPct val="150000"/>
              </a:lnSpc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將一般談話內容「情色化」</a:t>
            </a:r>
          </a:p>
        </p:txBody>
      </p:sp>
      <p:pic>
        <p:nvPicPr>
          <p:cNvPr id="110" name="圖片 4" descr="圖片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4792" y="2605987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圖片 8" descr="圖片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4792" y="3145676"/>
            <a:ext cx="683205" cy="51253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圖片 9" descr="圖片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4792" y="3715091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圖片 10" descr="圖片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4792" y="4244921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圖片 11" descr="圖片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4792" y="4817211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圖片 12" descr="圖片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4792" y="5343321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圖片 13" descr="圖片 1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61023" y="5926315"/>
            <a:ext cx="683205" cy="5125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矩形 8"/>
          <p:cNvSpPr/>
          <p:nvPr/>
        </p:nvSpPr>
        <p:spPr>
          <a:xfrm>
            <a:off x="8261874" y="1173617"/>
            <a:ext cx="1355465" cy="741246"/>
          </a:xfrm>
          <a:prstGeom prst="rect">
            <a:avLst/>
          </a:prstGeom>
          <a:solidFill>
            <a:srgbClr val="E571AB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9" name="圖片 2" descr="圖片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62000" y="-2383972"/>
            <a:ext cx="6858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矩形 1"/>
          <p:cNvSpPr txBox="1"/>
          <p:nvPr/>
        </p:nvSpPr>
        <p:spPr>
          <a:xfrm>
            <a:off x="2383717" y="2772587"/>
            <a:ext cx="6994264" cy="3025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未經他人同意而碰觸其身體或隱私部位</a:t>
            </a:r>
          </a:p>
          <a:p>
            <a:pPr>
              <a:lnSpc>
                <a:spcPct val="150000"/>
              </a:lnSpc>
              <a:defRPr sz="2400">
                <a:solidFill>
                  <a:srgbClr val="1F4E7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偷窺</a:t>
            </a:r>
            <a:r>
              <a:t>(</a:t>
            </a:r>
            <a:r>
              <a:t>拍</a:t>
            </a:r>
            <a:r>
              <a:t>)</a:t>
            </a:r>
            <a:r>
              <a:t>、散佈他人與性有關的私密資訊</a:t>
            </a:r>
          </a:p>
          <a:p>
            <a:pPr>
              <a:lnSpc>
                <a:spcPct val="150000"/>
              </a:lnSpc>
              <a:defRPr sz="24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色瞇瞇的盯著他人的身體、暴露隱私部位、展示色情圖片、利用職權或機會，提出性要求或性提議</a:t>
            </a:r>
          </a:p>
          <a:p>
            <a:pPr>
              <a:lnSpc>
                <a:spcPct val="150000"/>
              </a:lnSpc>
              <a:defRPr sz="2400">
                <a:solidFill>
                  <a:srgbClr val="1F4E7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不受歡迎的追求（過度追求）</a:t>
            </a:r>
          </a:p>
        </p:txBody>
      </p:sp>
      <p:sp>
        <p:nvSpPr>
          <p:cNvPr id="121" name="矩形 3"/>
          <p:cNvSpPr txBox="1"/>
          <p:nvPr/>
        </p:nvSpPr>
        <p:spPr>
          <a:xfrm>
            <a:off x="1431115" y="1152100"/>
            <a:ext cx="8198308" cy="942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48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不受歡迎且違反對方意願 </a:t>
            </a:r>
            <a:r>
              <a:rPr>
                <a:solidFill>
                  <a:srgbClr val="FFFFFF"/>
                </a:solidFill>
              </a:rPr>
              <a:t>行為</a:t>
            </a:r>
          </a:p>
        </p:txBody>
      </p:sp>
      <p:pic>
        <p:nvPicPr>
          <p:cNvPr id="122" name="圖片 4" descr="圖片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4792" y="2790822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圖片 5" descr="圖片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71781" y="3440281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圖片 6" descr="圖片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4792" y="4004604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圖片 7" descr="圖片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4792" y="5072774"/>
            <a:ext cx="683205" cy="5125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圖片 3" descr="圖片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62000" y="-2383972"/>
            <a:ext cx="6858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矩形 10"/>
          <p:cNvSpPr/>
          <p:nvPr/>
        </p:nvSpPr>
        <p:spPr>
          <a:xfrm>
            <a:off x="2738926" y="2624865"/>
            <a:ext cx="4431215" cy="663669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9" name="矩形 11"/>
          <p:cNvSpPr/>
          <p:nvPr/>
        </p:nvSpPr>
        <p:spPr>
          <a:xfrm>
            <a:off x="2738925" y="3862321"/>
            <a:ext cx="4431215" cy="663670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0" name="矩形 12"/>
          <p:cNvSpPr/>
          <p:nvPr/>
        </p:nvSpPr>
        <p:spPr>
          <a:xfrm>
            <a:off x="2738925" y="5111455"/>
            <a:ext cx="4431215" cy="663669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1" name="矩形 2"/>
          <p:cNvSpPr txBox="1"/>
          <p:nvPr/>
        </p:nvSpPr>
        <p:spPr>
          <a:xfrm>
            <a:off x="2784645" y="5822496"/>
            <a:ext cx="7938040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以一般人遭遇該行為都會覺得被冒犯、不舒服（合理被害人）</a:t>
            </a:r>
          </a:p>
        </p:txBody>
      </p:sp>
      <p:sp>
        <p:nvSpPr>
          <p:cNvPr id="132" name="矩形 4"/>
          <p:cNvSpPr txBox="1"/>
          <p:nvPr/>
        </p:nvSpPr>
        <p:spPr>
          <a:xfrm>
            <a:off x="1431115" y="1152100"/>
            <a:ext cx="4371341" cy="942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8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性騷擾判斷基準</a:t>
            </a:r>
          </a:p>
        </p:txBody>
      </p:sp>
      <p:sp>
        <p:nvSpPr>
          <p:cNvPr id="133" name="矩形 5"/>
          <p:cNvSpPr txBox="1"/>
          <p:nvPr/>
        </p:nvSpPr>
        <p:spPr>
          <a:xfrm>
            <a:off x="2799264" y="2708518"/>
            <a:ext cx="4295141" cy="624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性、性別歧視、性別偏見</a:t>
            </a:r>
          </a:p>
        </p:txBody>
      </p:sp>
      <p:sp>
        <p:nvSpPr>
          <p:cNvPr id="134" name="矩形 6"/>
          <p:cNvSpPr txBox="1"/>
          <p:nvPr/>
        </p:nvSpPr>
        <p:spPr>
          <a:xfrm>
            <a:off x="2799264" y="3935455"/>
            <a:ext cx="277114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違反當事人意願</a:t>
            </a:r>
          </a:p>
        </p:txBody>
      </p:sp>
      <p:sp>
        <p:nvSpPr>
          <p:cNvPr id="135" name="矩形 7"/>
          <p:cNvSpPr txBox="1"/>
          <p:nvPr/>
        </p:nvSpPr>
        <p:spPr>
          <a:xfrm>
            <a:off x="2799264" y="5199217"/>
            <a:ext cx="315214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一般人都覺被冒犯</a:t>
            </a:r>
          </a:p>
        </p:txBody>
      </p:sp>
      <p:sp>
        <p:nvSpPr>
          <p:cNvPr id="136" name="矩形 8"/>
          <p:cNvSpPr txBox="1"/>
          <p:nvPr/>
        </p:nvSpPr>
        <p:spPr>
          <a:xfrm>
            <a:off x="2799264" y="3332252"/>
            <a:ext cx="44221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該行為與性、性別歧視、性別偏見有關</a:t>
            </a:r>
          </a:p>
        </p:txBody>
      </p:sp>
      <p:sp>
        <p:nvSpPr>
          <p:cNvPr id="137" name="矩形 9"/>
          <p:cNvSpPr txBox="1"/>
          <p:nvPr/>
        </p:nvSpPr>
        <p:spPr>
          <a:xfrm>
            <a:off x="2799264" y="4580311"/>
            <a:ext cx="34061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違反當事人意願，不受歡迎的</a:t>
            </a:r>
          </a:p>
        </p:txBody>
      </p:sp>
      <p:pic>
        <p:nvPicPr>
          <p:cNvPr id="138" name="圖片 13" descr="圖片 1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51165" y="3760446"/>
            <a:ext cx="966975" cy="886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圖片 14" descr="圖片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77866" y="5032871"/>
            <a:ext cx="966975" cy="886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圖片 15" descr="圖片 1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51165" y="2499684"/>
            <a:ext cx="966975" cy="8866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矩形 1"/>
          <p:cNvSpPr txBox="1"/>
          <p:nvPr/>
        </p:nvSpPr>
        <p:spPr>
          <a:xfrm>
            <a:off x="2751510" y="4181876"/>
            <a:ext cx="7769154" cy="873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學校教師發現其與學生間之關係有違反前項專業倫理之虞時，應主動迴避教學、指導、訓練、評鑑、管理、輔導或提供學生工作機會</a:t>
            </a:r>
          </a:p>
        </p:txBody>
      </p:sp>
      <p:pic>
        <p:nvPicPr>
          <p:cNvPr id="143" name="圖片 2" descr="圖片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62000" y="-2383972"/>
            <a:ext cx="6858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矩形 3"/>
          <p:cNvSpPr txBox="1"/>
          <p:nvPr/>
        </p:nvSpPr>
        <p:spPr>
          <a:xfrm>
            <a:off x="1431115" y="1152100"/>
            <a:ext cx="7419341" cy="942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8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校內外教學與人際互動準則</a:t>
            </a:r>
          </a:p>
        </p:txBody>
      </p:sp>
      <p:sp>
        <p:nvSpPr>
          <p:cNvPr id="145" name="矩形 4"/>
          <p:cNvSpPr/>
          <p:nvPr/>
        </p:nvSpPr>
        <p:spPr>
          <a:xfrm>
            <a:off x="2675116" y="2263837"/>
            <a:ext cx="1778937" cy="663669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6" name="矩形 5"/>
          <p:cNvSpPr/>
          <p:nvPr/>
        </p:nvSpPr>
        <p:spPr>
          <a:xfrm>
            <a:off x="2705790" y="3496576"/>
            <a:ext cx="1778937" cy="663669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7" name="矩形 6"/>
          <p:cNvSpPr/>
          <p:nvPr/>
        </p:nvSpPr>
        <p:spPr>
          <a:xfrm>
            <a:off x="2738925" y="5111455"/>
            <a:ext cx="1778937" cy="663669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48" name="圖片 7" descr="圖片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18030" y="3394700"/>
            <a:ext cx="966976" cy="886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圖片 8" descr="圖片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77866" y="5032871"/>
            <a:ext cx="966975" cy="886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圖片 9" descr="圖片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87356" y="2138654"/>
            <a:ext cx="966976" cy="886692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矩形 10"/>
          <p:cNvSpPr txBox="1"/>
          <p:nvPr/>
        </p:nvSpPr>
        <p:spPr>
          <a:xfrm>
            <a:off x="2776224" y="2326201"/>
            <a:ext cx="86614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尊重</a:t>
            </a:r>
          </a:p>
        </p:txBody>
      </p:sp>
      <p:sp>
        <p:nvSpPr>
          <p:cNvPr id="152" name="矩形 11"/>
          <p:cNvSpPr txBox="1"/>
          <p:nvPr/>
        </p:nvSpPr>
        <p:spPr>
          <a:xfrm>
            <a:off x="2840032" y="5178161"/>
            <a:ext cx="162814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主動迴避</a:t>
            </a:r>
          </a:p>
        </p:txBody>
      </p:sp>
      <p:sp>
        <p:nvSpPr>
          <p:cNvPr id="153" name="矩形 12"/>
          <p:cNvSpPr txBox="1"/>
          <p:nvPr/>
        </p:nvSpPr>
        <p:spPr>
          <a:xfrm>
            <a:off x="2743089" y="3554283"/>
            <a:ext cx="162814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專業倫理</a:t>
            </a:r>
          </a:p>
        </p:txBody>
      </p:sp>
      <p:sp>
        <p:nvSpPr>
          <p:cNvPr id="154" name="矩形 13"/>
          <p:cNvSpPr txBox="1"/>
          <p:nvPr/>
        </p:nvSpPr>
        <p:spPr>
          <a:xfrm>
            <a:off x="2678422" y="2962805"/>
            <a:ext cx="289814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尊重性別多元與個別差異</a:t>
            </a:r>
          </a:p>
        </p:txBody>
      </p:sp>
      <p:sp>
        <p:nvSpPr>
          <p:cNvPr id="155" name="矩形 14"/>
          <p:cNvSpPr txBox="1"/>
          <p:nvPr/>
        </p:nvSpPr>
        <p:spPr>
          <a:xfrm>
            <a:off x="2743088" y="5805544"/>
            <a:ext cx="8033386" cy="873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defRPr sz="2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教師於執行教學、指導、訓練、評鑑、管理、輔導或提供學生工作機會時，在與性或性別有關之人際互動上，不得發展有違專業倫理之關係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圖片 2" descr="圖片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62000" y="-2383972"/>
            <a:ext cx="6858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矩形 1"/>
          <p:cNvSpPr txBox="1"/>
          <p:nvPr/>
        </p:nvSpPr>
        <p:spPr>
          <a:xfrm>
            <a:off x="6590814" y="4505817"/>
            <a:ext cx="2206252" cy="136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50000"/>
              </a:lnSpc>
              <a:defRPr>
                <a:solidFill>
                  <a:srgbClr val="1F4E7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不要利用對方的仰慕或信任，遂行性騷擾行為</a:t>
            </a:r>
          </a:p>
        </p:txBody>
      </p:sp>
      <p:sp>
        <p:nvSpPr>
          <p:cNvPr id="159" name="矩形 3"/>
          <p:cNvSpPr txBox="1"/>
          <p:nvPr/>
        </p:nvSpPr>
        <p:spPr>
          <a:xfrm>
            <a:off x="1431115" y="1152100"/>
            <a:ext cx="4371341" cy="942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8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你騷擾他了嗎？</a:t>
            </a:r>
          </a:p>
        </p:txBody>
      </p:sp>
      <p:pic>
        <p:nvPicPr>
          <p:cNvPr id="160" name="圖片 4" descr="圖片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40105" y="651915"/>
            <a:ext cx="3112115" cy="3621264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矩形 5"/>
          <p:cNvSpPr txBox="1"/>
          <p:nvPr/>
        </p:nvSpPr>
        <p:spPr>
          <a:xfrm>
            <a:off x="9261972" y="1922242"/>
            <a:ext cx="162814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6000">
                <a:solidFill>
                  <a:srgbClr val="FF0000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四不</a:t>
            </a:r>
          </a:p>
        </p:txBody>
      </p:sp>
      <p:grpSp>
        <p:nvGrpSpPr>
          <p:cNvPr id="169" name="資料庫圖表 14"/>
          <p:cNvGrpSpPr/>
          <p:nvPr/>
        </p:nvGrpSpPr>
        <p:grpSpPr>
          <a:xfrm>
            <a:off x="2938876" y="3114718"/>
            <a:ext cx="3512304" cy="2697130"/>
            <a:chOff x="0" y="0"/>
            <a:chExt cx="3512302" cy="2697128"/>
          </a:xfrm>
        </p:grpSpPr>
        <p:sp>
          <p:nvSpPr>
            <p:cNvPr id="162" name="形状"/>
            <p:cNvSpPr/>
            <p:nvPr/>
          </p:nvSpPr>
          <p:spPr>
            <a:xfrm rot="16200000">
              <a:off x="203793" y="-203794"/>
              <a:ext cx="1348565" cy="175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8000" y="0"/>
                  </a:lnTo>
                  <a:cubicBezTo>
                    <a:pt x="19988" y="0"/>
                    <a:pt x="21600" y="1238"/>
                    <a:pt x="21600" y="2765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B7590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333500">
                <a:lnSpc>
                  <a:spcPct val="90000"/>
                </a:lnSpc>
                <a:spcBef>
                  <a:spcPts val="700"/>
                </a:spcBef>
                <a:defRPr sz="3000">
                  <a:solidFill>
                    <a:srgbClr val="FFFFFF"/>
                  </a:solidFill>
                  <a:latin typeface="微軟正黑體"/>
                  <a:ea typeface="微軟正黑體"/>
                  <a:cs typeface="微軟正黑體"/>
                  <a:sym typeface="微軟正黑體"/>
                </a:defRPr>
              </a:pPr>
            </a:p>
          </p:txBody>
        </p:sp>
        <p:sp>
          <p:nvSpPr>
            <p:cNvPr id="163" name="形状"/>
            <p:cNvSpPr/>
            <p:nvPr/>
          </p:nvSpPr>
          <p:spPr>
            <a:xfrm>
              <a:off x="1756150" y="-1"/>
              <a:ext cx="1756152" cy="134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8835" y="0"/>
                  </a:lnTo>
                  <a:cubicBezTo>
                    <a:pt x="20362" y="0"/>
                    <a:pt x="21600" y="1612"/>
                    <a:pt x="21600" y="360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289050">
                <a:lnSpc>
                  <a:spcPct val="90000"/>
                </a:lnSpc>
                <a:spcBef>
                  <a:spcPts val="700"/>
                </a:spcBef>
                <a:defRPr sz="2900">
                  <a:solidFill>
                    <a:srgbClr val="FFFFFF"/>
                  </a:solidFill>
                  <a:latin typeface="微軟正黑體"/>
                  <a:ea typeface="微軟正黑體"/>
                  <a:cs typeface="微軟正黑體"/>
                  <a:sym typeface="微軟正黑體"/>
                </a:defRPr>
              </a:pPr>
            </a:p>
          </p:txBody>
        </p:sp>
        <p:sp>
          <p:nvSpPr>
            <p:cNvPr id="164" name="形状"/>
            <p:cNvSpPr/>
            <p:nvPr/>
          </p:nvSpPr>
          <p:spPr>
            <a:xfrm rot="10800000">
              <a:off x="-1" y="1348563"/>
              <a:ext cx="1756152" cy="134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8835" y="0"/>
                  </a:lnTo>
                  <a:cubicBezTo>
                    <a:pt x="20362" y="0"/>
                    <a:pt x="21600" y="1612"/>
                    <a:pt x="21600" y="360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D966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289050">
                <a:lnSpc>
                  <a:spcPct val="90000"/>
                </a:lnSpc>
                <a:spcBef>
                  <a:spcPts val="700"/>
                </a:spcBef>
                <a:defRPr sz="2900">
                  <a:solidFill>
                    <a:srgbClr val="FFFFFF"/>
                  </a:solidFill>
                  <a:latin typeface="微軟正黑體"/>
                  <a:ea typeface="微軟正黑體"/>
                  <a:cs typeface="微軟正黑體"/>
                  <a:sym typeface="微軟正黑體"/>
                </a:defRPr>
              </a:pPr>
            </a:p>
          </p:txBody>
        </p:sp>
        <p:sp>
          <p:nvSpPr>
            <p:cNvPr id="165" name="形状"/>
            <p:cNvSpPr/>
            <p:nvPr/>
          </p:nvSpPr>
          <p:spPr>
            <a:xfrm rot="5400000">
              <a:off x="1959945" y="1144770"/>
              <a:ext cx="1348565" cy="1756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8000" y="0"/>
                  </a:lnTo>
                  <a:cubicBezTo>
                    <a:pt x="19988" y="0"/>
                    <a:pt x="21600" y="1238"/>
                    <a:pt x="21600" y="2765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ADC49C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289050">
                <a:lnSpc>
                  <a:spcPct val="90000"/>
                </a:lnSpc>
                <a:spcBef>
                  <a:spcPts val="700"/>
                </a:spcBef>
                <a:defRPr sz="2900">
                  <a:solidFill>
                    <a:srgbClr val="FFFFFF"/>
                  </a:solidFill>
                  <a:latin typeface="微軟正黑體"/>
                  <a:ea typeface="微軟正黑體"/>
                  <a:cs typeface="微軟正黑體"/>
                  <a:sym typeface="微軟正黑體"/>
                </a:defRPr>
              </a:pPr>
            </a:p>
          </p:txBody>
        </p:sp>
        <p:grpSp>
          <p:nvGrpSpPr>
            <p:cNvPr id="168" name="成组"/>
            <p:cNvGrpSpPr/>
            <p:nvPr/>
          </p:nvGrpSpPr>
          <p:grpSpPr>
            <a:xfrm>
              <a:off x="1229305" y="1011422"/>
              <a:ext cx="1053692" cy="674283"/>
              <a:chOff x="0" y="0"/>
              <a:chExt cx="1053690" cy="674282"/>
            </a:xfrm>
          </p:grpSpPr>
          <p:sp>
            <p:nvSpPr>
              <p:cNvPr id="166" name="圆角矩形"/>
              <p:cNvSpPr/>
              <p:nvPr/>
            </p:nvSpPr>
            <p:spPr>
              <a:xfrm>
                <a:off x="0" y="0"/>
                <a:ext cx="1053691" cy="674283"/>
              </a:xfrm>
              <a:prstGeom prst="roundRect">
                <a:avLst>
                  <a:gd name="adj" fmla="val 16667"/>
                </a:avLst>
              </a:prstGeom>
              <a:solidFill>
                <a:srgbClr val="B4CAE7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 sz="2400">
                    <a:latin typeface="微軟正黑體"/>
                    <a:ea typeface="微軟正黑體"/>
                    <a:cs typeface="微軟正黑體"/>
                    <a:sym typeface="微軟正黑體"/>
                  </a:defRPr>
                </a:pPr>
              </a:p>
            </p:txBody>
          </p:sp>
          <p:sp>
            <p:nvSpPr>
              <p:cNvPr id="167" name="四不"/>
              <p:cNvSpPr txBox="1"/>
              <p:nvPr/>
            </p:nvSpPr>
            <p:spPr>
              <a:xfrm>
                <a:off x="32916" y="36151"/>
                <a:ext cx="987859" cy="6019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latin typeface="微軟正黑體"/>
                    <a:ea typeface="微軟正黑體"/>
                    <a:cs typeface="微軟正黑體"/>
                    <a:sym typeface="微軟正黑體"/>
                  </a:defRPr>
                </a:lvl1pPr>
              </a:lstStyle>
              <a:p>
                <a:pPr/>
                <a:r>
                  <a:t>四不</a:t>
                </a:r>
              </a:p>
            </p:txBody>
          </p:sp>
        </p:grpSp>
      </p:grpSp>
      <p:sp>
        <p:nvSpPr>
          <p:cNvPr id="170" name="矩形 15"/>
          <p:cNvSpPr txBox="1"/>
          <p:nvPr/>
        </p:nvSpPr>
        <p:spPr>
          <a:xfrm>
            <a:off x="192867" y="3142100"/>
            <a:ext cx="2637751" cy="136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defRPr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當不確定自己的言行是否為對方所歡迎</a:t>
            </a:r>
            <a:r>
              <a:rPr>
                <a:solidFill>
                  <a:srgbClr val="1F4E79"/>
                </a:solidFill>
              </a:rPr>
              <a:t>，</a:t>
            </a:r>
            <a:r>
              <a:t>寧可先不要說或不要做</a:t>
            </a:r>
          </a:p>
        </p:txBody>
      </p:sp>
      <p:sp>
        <p:nvSpPr>
          <p:cNvPr id="171" name="矩形 16"/>
          <p:cNvSpPr txBox="1"/>
          <p:nvPr/>
        </p:nvSpPr>
        <p:spPr>
          <a:xfrm>
            <a:off x="287218" y="4573304"/>
            <a:ext cx="2511281" cy="136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50000"/>
              </a:lnSpc>
              <a:defRPr>
                <a:solidFill>
                  <a:srgbClr val="1F4E79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如果察覺到自己的言行是不受歡迎時，應不要繼續說或繼續做</a:t>
            </a:r>
          </a:p>
        </p:txBody>
      </p:sp>
      <p:sp>
        <p:nvSpPr>
          <p:cNvPr id="172" name="矩形 17"/>
          <p:cNvSpPr txBox="1"/>
          <p:nvPr/>
        </p:nvSpPr>
        <p:spPr>
          <a:xfrm>
            <a:off x="6642980" y="3214216"/>
            <a:ext cx="2019283" cy="136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50000"/>
              </a:lnSpc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不要將對方的「友善」誤解為「性趣」</a:t>
            </a:r>
          </a:p>
        </p:txBody>
      </p:sp>
      <p:sp>
        <p:nvSpPr>
          <p:cNvPr id="173" name="矩形 18"/>
          <p:cNvSpPr txBox="1"/>
          <p:nvPr/>
        </p:nvSpPr>
        <p:spPr>
          <a:xfrm>
            <a:off x="3084501" y="3285301"/>
            <a:ext cx="1478743" cy="110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不確定</a:t>
            </a:r>
            <a:br/>
            <a:r>
              <a:t>就不要</a:t>
            </a:r>
          </a:p>
        </p:txBody>
      </p:sp>
      <p:sp>
        <p:nvSpPr>
          <p:cNvPr id="174" name="矩形 19"/>
          <p:cNvSpPr txBox="1"/>
          <p:nvPr/>
        </p:nvSpPr>
        <p:spPr>
          <a:xfrm>
            <a:off x="4706106" y="3477781"/>
            <a:ext cx="1734205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800">
                <a:solidFill>
                  <a:srgbClr val="FFFFFF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友善</a:t>
            </a:r>
            <a:r>
              <a:t>=</a:t>
            </a:r>
            <a:r>
              <a:t>性趣</a:t>
            </a:r>
          </a:p>
        </p:txBody>
      </p:sp>
      <p:sp>
        <p:nvSpPr>
          <p:cNvPr id="175" name="矩形 20"/>
          <p:cNvSpPr txBox="1"/>
          <p:nvPr/>
        </p:nvSpPr>
        <p:spPr>
          <a:xfrm>
            <a:off x="3044066" y="4733390"/>
            <a:ext cx="1526541" cy="110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8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不受歡迎</a:t>
            </a:r>
            <a:br/>
            <a:r>
              <a:t>就不要</a:t>
            </a:r>
          </a:p>
        </p:txBody>
      </p:sp>
      <p:sp>
        <p:nvSpPr>
          <p:cNvPr id="176" name="矩形 21"/>
          <p:cNvSpPr txBox="1"/>
          <p:nvPr/>
        </p:nvSpPr>
        <p:spPr>
          <a:xfrm>
            <a:off x="4854426" y="4913622"/>
            <a:ext cx="1526541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不可利用</a:t>
            </a:r>
          </a:p>
        </p:txBody>
      </p:sp>
      <p:sp>
        <p:nvSpPr>
          <p:cNvPr id="177" name="直線接點 23"/>
          <p:cNvSpPr/>
          <p:nvPr/>
        </p:nvSpPr>
        <p:spPr>
          <a:xfrm>
            <a:off x="5522726" y="3603812"/>
            <a:ext cx="134581" cy="293766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圖片 2" descr="圖片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62000" y="-2383972"/>
            <a:ext cx="6858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矩形 3"/>
          <p:cNvSpPr txBox="1"/>
          <p:nvPr/>
        </p:nvSpPr>
        <p:spPr>
          <a:xfrm>
            <a:off x="1431115" y="1152100"/>
            <a:ext cx="4371341" cy="942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8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你騷擾他了嗎？</a:t>
            </a:r>
          </a:p>
        </p:txBody>
      </p:sp>
      <p:pic>
        <p:nvPicPr>
          <p:cNvPr id="181" name="圖片 4" descr="圖片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40105" y="651915"/>
            <a:ext cx="3112115" cy="3621264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矩形 5"/>
          <p:cNvSpPr txBox="1"/>
          <p:nvPr/>
        </p:nvSpPr>
        <p:spPr>
          <a:xfrm>
            <a:off x="9261972" y="1922242"/>
            <a:ext cx="162814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6000">
                <a:solidFill>
                  <a:srgbClr val="FF0000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二要</a:t>
            </a:r>
          </a:p>
        </p:txBody>
      </p:sp>
      <p:sp>
        <p:nvSpPr>
          <p:cNvPr id="183" name="矩形 8"/>
          <p:cNvSpPr txBox="1"/>
          <p:nvPr/>
        </p:nvSpPr>
        <p:spPr>
          <a:xfrm>
            <a:off x="2438847" y="2331666"/>
            <a:ext cx="543814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敏感察覺彼此結構性與個性差異</a:t>
            </a:r>
          </a:p>
        </p:txBody>
      </p:sp>
      <p:sp>
        <p:nvSpPr>
          <p:cNvPr id="184" name="矩形 9"/>
          <p:cNvSpPr txBox="1"/>
          <p:nvPr/>
        </p:nvSpPr>
        <p:spPr>
          <a:xfrm>
            <a:off x="2438847" y="4457643"/>
            <a:ext cx="543814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0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優勢者嚴守專業倫理、尊重差異</a:t>
            </a:r>
          </a:p>
        </p:txBody>
      </p:sp>
      <p:sp>
        <p:nvSpPr>
          <p:cNvPr id="185" name="矩形 10"/>
          <p:cNvSpPr txBox="1"/>
          <p:nvPr/>
        </p:nvSpPr>
        <p:spPr>
          <a:xfrm>
            <a:off x="2626564" y="5731838"/>
            <a:ext cx="7933710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若察覺與對方存有上述差異，應嚴守專業倫理及尊重差異等人際互動原則</a:t>
            </a:r>
          </a:p>
        </p:txBody>
      </p:sp>
      <p:sp>
        <p:nvSpPr>
          <p:cNvPr id="186" name="矩形 11"/>
          <p:cNvSpPr txBox="1"/>
          <p:nvPr/>
        </p:nvSpPr>
        <p:spPr>
          <a:xfrm>
            <a:off x="3131003" y="3041450"/>
            <a:ext cx="124714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結構性差異</a:t>
            </a:r>
          </a:p>
        </p:txBody>
      </p:sp>
      <p:sp>
        <p:nvSpPr>
          <p:cNvPr id="187" name="矩形 12"/>
          <p:cNvSpPr txBox="1"/>
          <p:nvPr/>
        </p:nvSpPr>
        <p:spPr>
          <a:xfrm>
            <a:off x="4469832" y="3028726"/>
            <a:ext cx="426869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雙方的權力、體力、地位或資源不相等</a:t>
            </a:r>
          </a:p>
        </p:txBody>
      </p:sp>
      <p:sp>
        <p:nvSpPr>
          <p:cNvPr id="188" name="矩形 13"/>
          <p:cNvSpPr txBox="1"/>
          <p:nvPr/>
        </p:nvSpPr>
        <p:spPr>
          <a:xfrm>
            <a:off x="3100190" y="3597000"/>
            <a:ext cx="101854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個性差異</a:t>
            </a:r>
          </a:p>
        </p:txBody>
      </p:sp>
      <p:sp>
        <p:nvSpPr>
          <p:cNvPr id="189" name="矩形 14"/>
          <p:cNvSpPr txBox="1"/>
          <p:nvPr/>
        </p:nvSpPr>
        <p:spPr>
          <a:xfrm>
            <a:off x="4469832" y="3591871"/>
            <a:ext cx="581914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彼此擁有不同身體界限、認知標準、品味偏好及價值觀等</a:t>
            </a:r>
          </a:p>
        </p:txBody>
      </p:sp>
      <p:sp>
        <p:nvSpPr>
          <p:cNvPr id="190" name="矩形 16"/>
          <p:cNvSpPr txBox="1"/>
          <p:nvPr/>
        </p:nvSpPr>
        <p:spPr>
          <a:xfrm>
            <a:off x="3229800" y="5176041"/>
            <a:ext cx="284734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如主管、老師、身強體壯者</a:t>
            </a:r>
          </a:p>
        </p:txBody>
      </p:sp>
      <p:pic>
        <p:nvPicPr>
          <p:cNvPr id="191" name="圖片 17" descr="圖片 1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44941" y="2977966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圖片 18" descr="圖片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44941" y="3539268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圖片 19" descr="圖片 1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54955" y="5145880"/>
            <a:ext cx="683205" cy="512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圖片 20" descr="圖片 2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61210" y="4283302"/>
            <a:ext cx="966975" cy="886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圖片 21" descr="圖片 2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26154" y="2181929"/>
            <a:ext cx="966975" cy="8866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圖片 2" descr="圖片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62000" y="-2383972"/>
            <a:ext cx="6858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矩形 3"/>
          <p:cNvSpPr txBox="1"/>
          <p:nvPr/>
        </p:nvSpPr>
        <p:spPr>
          <a:xfrm>
            <a:off x="1431115" y="1152100"/>
            <a:ext cx="4371341" cy="942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800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三不一沒有對策</a:t>
            </a:r>
          </a:p>
        </p:txBody>
      </p:sp>
      <p:pic>
        <p:nvPicPr>
          <p:cNvPr id="199" name="圖片 4" descr="圖片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40105" y="651915"/>
            <a:ext cx="3112115" cy="3621264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矩形 5"/>
          <p:cNvSpPr txBox="1"/>
          <p:nvPr/>
        </p:nvSpPr>
        <p:spPr>
          <a:xfrm>
            <a:off x="8509650" y="2047047"/>
            <a:ext cx="3152141" cy="942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800">
                <a:solidFill>
                  <a:srgbClr val="FF0000"/>
                </a:solidFill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pPr/>
            <a:r>
              <a:t>三不一沒有</a:t>
            </a:r>
          </a:p>
        </p:txBody>
      </p:sp>
      <p:grpSp>
        <p:nvGrpSpPr>
          <p:cNvPr id="213" name="資料庫圖表 6"/>
          <p:cNvGrpSpPr/>
          <p:nvPr/>
        </p:nvGrpSpPr>
        <p:grpSpPr>
          <a:xfrm>
            <a:off x="2262041" y="2293003"/>
            <a:ext cx="3499161" cy="4143823"/>
            <a:chOff x="0" y="0"/>
            <a:chExt cx="3499160" cy="4143822"/>
          </a:xfrm>
        </p:grpSpPr>
        <p:grpSp>
          <p:nvGrpSpPr>
            <p:cNvPr id="203" name="成组"/>
            <p:cNvGrpSpPr/>
            <p:nvPr/>
          </p:nvGrpSpPr>
          <p:grpSpPr>
            <a:xfrm>
              <a:off x="1443839" y="-1"/>
              <a:ext cx="1336421" cy="1536116"/>
              <a:chOff x="0" y="0"/>
              <a:chExt cx="1336419" cy="1536114"/>
            </a:xfrm>
          </p:grpSpPr>
          <p:sp>
            <p:nvSpPr>
              <p:cNvPr id="201" name="形状"/>
              <p:cNvSpPr/>
              <p:nvPr/>
            </p:nvSpPr>
            <p:spPr>
              <a:xfrm rot="5400000">
                <a:off x="-99848" y="99847"/>
                <a:ext cx="1536115" cy="13364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800"/>
                    </a:moveTo>
                    <a:lnTo>
                      <a:pt x="4698" y="0"/>
                    </a:lnTo>
                    <a:lnTo>
                      <a:pt x="16902" y="0"/>
                    </a:lnTo>
                    <a:lnTo>
                      <a:pt x="21600" y="10800"/>
                    </a:lnTo>
                    <a:lnTo>
                      <a:pt x="16902" y="21600"/>
                    </a:lnTo>
                    <a:lnTo>
                      <a:pt x="4698" y="21600"/>
                    </a:lnTo>
                    <a:close/>
                  </a:path>
                </a:pathLst>
              </a:custGeom>
              <a:solidFill>
                <a:srgbClr val="548235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 sz="2400">
                    <a:solidFill>
                      <a:srgbClr val="FFFFFF"/>
                    </a:solidFill>
                    <a:latin typeface="微軟正黑體"/>
                    <a:ea typeface="微軟正黑體"/>
                    <a:cs typeface="微軟正黑體"/>
                    <a:sym typeface="微軟正黑體"/>
                  </a:defRPr>
                </a:pPr>
              </a:p>
            </p:txBody>
          </p:sp>
          <p:sp>
            <p:nvSpPr>
              <p:cNvPr id="202" name="不 關門"/>
              <p:cNvSpPr txBox="1"/>
              <p:nvPr/>
            </p:nvSpPr>
            <p:spPr>
              <a:xfrm>
                <a:off x="208258" y="278472"/>
                <a:ext cx="919902" cy="97917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  <a:latin typeface="微軟正黑體"/>
                    <a:ea typeface="微軟正黑體"/>
                    <a:cs typeface="微軟正黑體"/>
                    <a:sym typeface="微軟正黑體"/>
                  </a:defRPr>
                </a:pPr>
                <a:r>
                  <a:t>不</a:t>
                </a:r>
                <a:br/>
                <a:r>
                  <a:t>關門</a:t>
                </a:r>
              </a:p>
            </p:txBody>
          </p:sp>
        </p:grpSp>
        <p:sp>
          <p:nvSpPr>
            <p:cNvPr id="204" name="形状"/>
            <p:cNvSpPr/>
            <p:nvPr/>
          </p:nvSpPr>
          <p:spPr>
            <a:xfrm rot="5400000">
              <a:off x="-99342" y="99847"/>
              <a:ext cx="1536115" cy="1336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98" y="0"/>
                  </a:lnTo>
                  <a:lnTo>
                    <a:pt x="16902" y="0"/>
                  </a:lnTo>
                  <a:lnTo>
                    <a:pt x="21600" y="10800"/>
                  </a:lnTo>
                  <a:lnTo>
                    <a:pt x="16902" y="21600"/>
                  </a:lnTo>
                  <a:lnTo>
                    <a:pt x="4698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600200">
                <a:lnSpc>
                  <a:spcPct val="90000"/>
                </a:lnSpc>
                <a:spcBef>
                  <a:spcPts val="700"/>
                </a:spcBef>
                <a:defRPr sz="3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07" name="成组"/>
            <p:cNvGrpSpPr/>
            <p:nvPr/>
          </p:nvGrpSpPr>
          <p:grpSpPr>
            <a:xfrm>
              <a:off x="719407" y="1303854"/>
              <a:ext cx="1336421" cy="1536115"/>
              <a:chOff x="0" y="0"/>
              <a:chExt cx="1336419" cy="1536114"/>
            </a:xfrm>
          </p:grpSpPr>
          <p:sp>
            <p:nvSpPr>
              <p:cNvPr id="205" name="形状"/>
              <p:cNvSpPr/>
              <p:nvPr/>
            </p:nvSpPr>
            <p:spPr>
              <a:xfrm rot="5400000">
                <a:off x="-99848" y="99847"/>
                <a:ext cx="1536115" cy="13364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800"/>
                    </a:moveTo>
                    <a:lnTo>
                      <a:pt x="4698" y="0"/>
                    </a:lnTo>
                    <a:lnTo>
                      <a:pt x="16902" y="0"/>
                    </a:lnTo>
                    <a:lnTo>
                      <a:pt x="21600" y="10800"/>
                    </a:lnTo>
                    <a:lnTo>
                      <a:pt x="16902" y="21600"/>
                    </a:lnTo>
                    <a:lnTo>
                      <a:pt x="4698" y="21600"/>
                    </a:lnTo>
                    <a:close/>
                  </a:path>
                </a:pathLst>
              </a:custGeom>
              <a:solidFill>
                <a:srgbClr val="BB7590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 sz="2400">
                    <a:solidFill>
                      <a:srgbClr val="FFFFFF"/>
                    </a:solidFill>
                    <a:latin typeface="微軟正黑體"/>
                    <a:ea typeface="微軟正黑體"/>
                    <a:cs typeface="微軟正黑體"/>
                    <a:sym typeface="微軟正黑體"/>
                  </a:defRPr>
                </a:pPr>
              </a:p>
            </p:txBody>
          </p:sp>
          <p:sp>
            <p:nvSpPr>
              <p:cNvPr id="206" name="不 單獨"/>
              <p:cNvSpPr txBox="1"/>
              <p:nvPr/>
            </p:nvSpPr>
            <p:spPr>
              <a:xfrm>
                <a:off x="208258" y="278472"/>
                <a:ext cx="919902" cy="97917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  <a:latin typeface="微軟正黑體"/>
                    <a:ea typeface="微軟正黑體"/>
                    <a:cs typeface="微軟正黑體"/>
                    <a:sym typeface="微軟正黑體"/>
                  </a:defRPr>
                </a:pPr>
                <a:r>
                  <a:t>不</a:t>
                </a:r>
                <a:br/>
                <a:r>
                  <a:t>單獨</a:t>
                </a:r>
              </a:p>
            </p:txBody>
          </p:sp>
        </p:grpSp>
        <p:sp>
          <p:nvSpPr>
            <p:cNvPr id="208" name="形状"/>
            <p:cNvSpPr/>
            <p:nvPr/>
          </p:nvSpPr>
          <p:spPr>
            <a:xfrm rot="5400000">
              <a:off x="2062893" y="1403701"/>
              <a:ext cx="1536115" cy="1336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98" y="0"/>
                  </a:lnTo>
                  <a:lnTo>
                    <a:pt x="16902" y="0"/>
                  </a:lnTo>
                  <a:lnTo>
                    <a:pt x="21600" y="10800"/>
                  </a:lnTo>
                  <a:lnTo>
                    <a:pt x="16902" y="21600"/>
                  </a:lnTo>
                  <a:lnTo>
                    <a:pt x="4698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600200">
                <a:lnSpc>
                  <a:spcPct val="90000"/>
                </a:lnSpc>
                <a:spcBef>
                  <a:spcPts val="700"/>
                </a:spcBef>
                <a:defRPr sz="3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11" name="成组"/>
            <p:cNvGrpSpPr/>
            <p:nvPr/>
          </p:nvGrpSpPr>
          <p:grpSpPr>
            <a:xfrm>
              <a:off x="1443333" y="2607707"/>
              <a:ext cx="1336421" cy="1536116"/>
              <a:chOff x="0" y="0"/>
              <a:chExt cx="1336419" cy="1536114"/>
            </a:xfrm>
          </p:grpSpPr>
          <p:sp>
            <p:nvSpPr>
              <p:cNvPr id="209" name="形状"/>
              <p:cNvSpPr/>
              <p:nvPr/>
            </p:nvSpPr>
            <p:spPr>
              <a:xfrm rot="5400000">
                <a:off x="-99848" y="99847"/>
                <a:ext cx="1536115" cy="13364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800"/>
                    </a:moveTo>
                    <a:lnTo>
                      <a:pt x="4698" y="0"/>
                    </a:lnTo>
                    <a:lnTo>
                      <a:pt x="16902" y="0"/>
                    </a:lnTo>
                    <a:lnTo>
                      <a:pt x="21600" y="10800"/>
                    </a:lnTo>
                    <a:lnTo>
                      <a:pt x="16902" y="21600"/>
                    </a:lnTo>
                    <a:lnTo>
                      <a:pt x="4698" y="21600"/>
                    </a:lnTo>
                    <a:close/>
                  </a:path>
                </a:pathLst>
              </a:custGeom>
              <a:solidFill>
                <a:srgbClr val="D3BA5D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700"/>
                  </a:spcBef>
                  <a:defRPr sz="2400">
                    <a:latin typeface="微軟正黑體"/>
                    <a:ea typeface="微軟正黑體"/>
                    <a:cs typeface="微軟正黑體"/>
                    <a:sym typeface="微軟正黑體"/>
                  </a:defRPr>
                </a:pPr>
              </a:p>
            </p:txBody>
          </p:sp>
          <p:sp>
            <p:nvSpPr>
              <p:cNvPr id="210" name="不 主動"/>
              <p:cNvSpPr txBox="1"/>
              <p:nvPr/>
            </p:nvSpPr>
            <p:spPr>
              <a:xfrm>
                <a:off x="208258" y="278472"/>
                <a:ext cx="919902" cy="97917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latin typeface="微軟正黑體"/>
                    <a:ea typeface="微軟正黑體"/>
                    <a:cs typeface="微軟正黑體"/>
                    <a:sym typeface="微軟正黑體"/>
                  </a:defRPr>
                </a:pPr>
                <a:r>
                  <a:t>不</a:t>
                </a:r>
                <a:br/>
                <a:r>
                  <a:t>主動</a:t>
                </a:r>
              </a:p>
            </p:txBody>
          </p:sp>
        </p:grpSp>
        <p:sp>
          <p:nvSpPr>
            <p:cNvPr id="212" name="形状"/>
            <p:cNvSpPr/>
            <p:nvPr/>
          </p:nvSpPr>
          <p:spPr>
            <a:xfrm rot="5400000">
              <a:off x="-99848" y="2707555"/>
              <a:ext cx="1536115" cy="1336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98" y="0"/>
                  </a:lnTo>
                  <a:lnTo>
                    <a:pt x="16902" y="0"/>
                  </a:lnTo>
                  <a:lnTo>
                    <a:pt x="21600" y="10800"/>
                  </a:lnTo>
                  <a:lnTo>
                    <a:pt x="16902" y="21600"/>
                  </a:lnTo>
                  <a:lnTo>
                    <a:pt x="4698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600200">
                <a:lnSpc>
                  <a:spcPct val="90000"/>
                </a:lnSpc>
                <a:spcBef>
                  <a:spcPts val="700"/>
                </a:spcBef>
                <a:defRPr sz="3600"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14" name="矩形 8"/>
          <p:cNvSpPr txBox="1"/>
          <p:nvPr/>
        </p:nvSpPr>
        <p:spPr>
          <a:xfrm>
            <a:off x="5349700" y="5256014"/>
            <a:ext cx="239014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000">
                <a:latin typeface="微軟正黑體"/>
                <a:ea typeface="微軟正黑體"/>
                <a:cs typeface="微軟正黑體"/>
                <a:sym typeface="微軟正黑體"/>
              </a:defRPr>
            </a:pPr>
            <a:r>
              <a:t>沒有利用職權</a:t>
            </a:r>
            <a:br/>
            <a:r>
              <a:t>作為交換條件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佈景主題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佈景主題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